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56" autoAdjust="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9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58F23-4935-4A8E-9C7C-2A2F6F9897A8}" type="datetimeFigureOut">
              <a:rPr lang="uk-UA" smtClean="0"/>
              <a:t>11.02.2026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0F51B-3B66-43B1-A7C8-80BAB0927D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6031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E0F51B-3B66-43B1-A7C8-80BAB0927DB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6776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1A583DE-8203-45B2-9626-A9916B87B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6" y="4191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u="sng" dirty="0" err="1">
                <a:solidFill>
                  <a:schemeClr val="accent1">
                    <a:lumMod val="75000"/>
                  </a:schemeClr>
                </a:solidFill>
              </a:rPr>
              <a:t>Дитячі</a:t>
            </a:r>
            <a:r>
              <a:rPr lang="ru-RU" sz="2600" b="1" u="sng" dirty="0">
                <a:solidFill>
                  <a:schemeClr val="accent1">
                    <a:lumMod val="75000"/>
                  </a:schemeClr>
                </a:solidFill>
              </a:rPr>
              <a:t> страхи: </a:t>
            </a:r>
            <a:r>
              <a:rPr lang="ru-RU" sz="2600" b="1" u="sng" dirty="0" err="1">
                <a:solidFill>
                  <a:schemeClr val="accent1">
                    <a:lumMod val="75000"/>
                  </a:schemeClr>
                </a:solidFill>
              </a:rPr>
              <a:t>Зрозуміти</a:t>
            </a:r>
            <a:r>
              <a:rPr lang="ru-RU" sz="2600" b="1" u="sng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2600" b="1" u="sng" dirty="0" err="1">
                <a:solidFill>
                  <a:schemeClr val="accent1">
                    <a:lumMod val="75000"/>
                  </a:schemeClr>
                </a:solidFill>
              </a:rPr>
              <a:t>Підтримати</a:t>
            </a:r>
            <a:r>
              <a:rPr lang="ru-RU" sz="2600" b="1" u="sng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2600" b="1" u="sng" dirty="0" err="1">
                <a:solidFill>
                  <a:schemeClr val="accent1">
                    <a:lumMod val="75000"/>
                  </a:schemeClr>
                </a:solidFill>
              </a:rPr>
              <a:t>Подолати</a:t>
            </a:r>
            <a:r>
              <a:rPr lang="ru-RU" sz="2600" b="1" u="sng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br>
              <a:rPr lang="ru-RU" sz="2600" b="1" dirty="0"/>
            </a:br>
            <a:r>
              <a:rPr lang="ru-RU" sz="2200" b="1" dirty="0"/>
              <a:t>Страх — </a:t>
            </a:r>
            <a:r>
              <a:rPr lang="ru-RU" sz="2200" dirty="0" err="1"/>
              <a:t>це</a:t>
            </a:r>
            <a:r>
              <a:rPr lang="ru-RU" sz="2200" dirty="0"/>
              <a:t> </a:t>
            </a:r>
            <a:r>
              <a:rPr lang="ru-RU" sz="2200" dirty="0" err="1"/>
              <a:t>природна</a:t>
            </a:r>
            <a:r>
              <a:rPr lang="ru-RU" sz="2200" dirty="0"/>
              <a:t> </a:t>
            </a:r>
            <a:r>
              <a:rPr lang="ru-RU" sz="2200" dirty="0" err="1"/>
              <a:t>емоція</a:t>
            </a:r>
            <a:r>
              <a:rPr lang="ru-RU" sz="2200" dirty="0"/>
              <a:t>, </a:t>
            </a:r>
            <a:r>
              <a:rPr lang="ru-RU" sz="2200" dirty="0" err="1"/>
              <a:t>така</a:t>
            </a:r>
            <a:r>
              <a:rPr lang="ru-RU" sz="2200" dirty="0"/>
              <a:t> ж </a:t>
            </a:r>
            <a:r>
              <a:rPr lang="ru-RU" sz="2200" dirty="0" err="1"/>
              <a:t>важлива</a:t>
            </a:r>
            <a:r>
              <a:rPr lang="ru-RU" sz="2200" dirty="0"/>
              <a:t>, як </a:t>
            </a:r>
            <a:r>
              <a:rPr lang="ru-RU" sz="2200" dirty="0" err="1"/>
              <a:t>радість</a:t>
            </a:r>
            <a:r>
              <a:rPr lang="ru-RU" sz="2200" dirty="0"/>
              <a:t> </a:t>
            </a:r>
            <a:r>
              <a:rPr lang="ru-RU" sz="2200" dirty="0" err="1"/>
              <a:t>чи</a:t>
            </a:r>
            <a:r>
              <a:rPr lang="ru-RU" sz="2200" dirty="0"/>
              <a:t> сум. </a:t>
            </a:r>
            <a:r>
              <a:rPr lang="ru-RU" sz="2200" dirty="0" err="1"/>
              <a:t>Дитина</a:t>
            </a:r>
            <a:r>
              <a:rPr lang="ru-RU" sz="2200" dirty="0"/>
              <a:t>, яка нормально </a:t>
            </a:r>
            <a:r>
              <a:rPr lang="ru-RU" sz="2200" dirty="0" err="1"/>
              <a:t>розвивається</a:t>
            </a:r>
            <a:r>
              <a:rPr lang="ru-RU" sz="2200" dirty="0"/>
              <a:t>, повинна </a:t>
            </a:r>
            <a:r>
              <a:rPr lang="ru-RU" sz="2200" dirty="0" err="1"/>
              <a:t>чогось</a:t>
            </a:r>
            <a:r>
              <a:rPr lang="ru-RU" sz="2200" dirty="0"/>
              <a:t> </a:t>
            </a:r>
            <a:r>
              <a:rPr lang="ru-RU" sz="2200" dirty="0" err="1"/>
              <a:t>боятися</a:t>
            </a:r>
            <a:r>
              <a:rPr lang="ru-RU" sz="2200" dirty="0"/>
              <a:t>, </a:t>
            </a:r>
            <a:br>
              <a:rPr lang="ru-RU" sz="2200" dirty="0"/>
            </a:br>
            <a:r>
              <a:rPr lang="ru-RU" sz="2200" dirty="0" err="1"/>
              <a:t>адже</a:t>
            </a:r>
            <a:r>
              <a:rPr lang="ru-RU" sz="2200" dirty="0"/>
              <a:t> </a:t>
            </a:r>
            <a:r>
              <a:rPr lang="ru-RU" sz="2200" dirty="0" err="1"/>
              <a:t>це</a:t>
            </a:r>
            <a:r>
              <a:rPr lang="ru-RU" sz="2200" dirty="0"/>
              <a:t> </a:t>
            </a:r>
            <a:r>
              <a:rPr lang="ru-RU" sz="2200" dirty="0" err="1"/>
              <a:t>механізм</a:t>
            </a:r>
            <a:r>
              <a:rPr lang="ru-RU" sz="2200" dirty="0"/>
              <a:t> </a:t>
            </a:r>
            <a:r>
              <a:rPr lang="ru-RU" sz="2200" b="1" dirty="0" err="1"/>
              <a:t>захисту</a:t>
            </a:r>
            <a:r>
              <a:rPr lang="ru-RU" sz="2600" b="1" dirty="0"/>
              <a:t>.</a:t>
            </a:r>
            <a:endParaRPr lang="uk-UA" sz="26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CCF7E49-1992-4887-9981-6F5814D0BA0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/>
              <a:t>Чого бояться діти? </a:t>
            </a:r>
          </a:p>
          <a:p>
            <a:r>
              <a:rPr lang="uk-UA" b="1" dirty="0"/>
              <a:t>0–1 рік</a:t>
            </a:r>
            <a:r>
              <a:rPr lang="uk-UA" dirty="0"/>
              <a:t>: незнайомих людей, розлуки з мамою, різких звуків.</a:t>
            </a:r>
          </a:p>
          <a:p>
            <a:r>
              <a:rPr lang="uk-UA" b="1" dirty="0"/>
              <a:t>1–3 роки: </a:t>
            </a:r>
            <a:r>
              <a:rPr lang="uk-UA" dirty="0"/>
              <a:t>темряви, лікарів, неочікуваних персонажів (аніматорів у костюмах).</a:t>
            </a:r>
          </a:p>
          <a:p>
            <a:r>
              <a:rPr lang="uk-UA" b="1" dirty="0"/>
              <a:t>3–5 років: </a:t>
            </a:r>
            <a:r>
              <a:rPr lang="uk-UA" dirty="0"/>
              <a:t>монстрів під ліжком, казкових персонажів, самотності, деяких тварин (собак, павуків).</a:t>
            </a:r>
          </a:p>
          <a:p>
            <a:r>
              <a:rPr lang="uk-UA" b="1" dirty="0"/>
              <a:t>5–7 років: </a:t>
            </a:r>
            <a:r>
              <a:rPr lang="uk-UA" dirty="0"/>
              <a:t>смерті (своєї чи батьків), пожежі, війни, стихійних лих.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6E419FB-6C48-492B-BC11-3F952DFEF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2160589"/>
            <a:ext cx="4520755" cy="42783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Золоті</a:t>
            </a:r>
            <a:r>
              <a:rPr lang="ru-RU" b="1" dirty="0"/>
              <a:t> правила для </a:t>
            </a:r>
            <a:r>
              <a:rPr lang="ru-RU" b="1" dirty="0" err="1"/>
              <a:t>батьків</a:t>
            </a:r>
            <a:r>
              <a:rPr lang="ru-RU" b="1" dirty="0"/>
              <a:t> </a:t>
            </a:r>
          </a:p>
          <a:p>
            <a:r>
              <a:rPr lang="ru-RU" b="1" dirty="0" err="1"/>
              <a:t>Приймайте</a:t>
            </a:r>
            <a:r>
              <a:rPr lang="ru-RU" b="1" dirty="0"/>
              <a:t> страх </a:t>
            </a:r>
            <a:r>
              <a:rPr lang="ru-RU" dirty="0"/>
              <a:t>- </a:t>
            </a:r>
            <a:r>
              <a:rPr lang="ru-RU" dirty="0" err="1"/>
              <a:t>ніколи</a:t>
            </a:r>
            <a:r>
              <a:rPr lang="ru-RU" dirty="0"/>
              <a:t> не </a:t>
            </a:r>
            <a:r>
              <a:rPr lang="ru-RU" dirty="0" err="1"/>
              <a:t>соромте</a:t>
            </a:r>
            <a:r>
              <a:rPr lang="ru-RU" dirty="0"/>
              <a:t> («</a:t>
            </a:r>
            <a:r>
              <a:rPr lang="ru-RU" dirty="0" err="1"/>
              <a:t>Ти</a:t>
            </a:r>
            <a:r>
              <a:rPr lang="ru-RU" dirty="0"/>
              <a:t> ж уже </a:t>
            </a:r>
            <a:r>
              <a:rPr lang="ru-RU" dirty="0" err="1"/>
              <a:t>дорослий</a:t>
            </a:r>
            <a:r>
              <a:rPr lang="ru-RU" dirty="0"/>
              <a:t>!») та не </a:t>
            </a:r>
            <a:r>
              <a:rPr lang="ru-RU" dirty="0" err="1"/>
              <a:t>висміюйте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.</a:t>
            </a:r>
          </a:p>
          <a:p>
            <a:r>
              <a:rPr lang="ru-RU" b="1" dirty="0" err="1"/>
              <a:t>Слухайте</a:t>
            </a:r>
            <a:r>
              <a:rPr lang="ru-RU" dirty="0"/>
              <a:t> - дайте </a:t>
            </a:r>
            <a:r>
              <a:rPr lang="ru-RU" dirty="0" err="1"/>
              <a:t>малюкові</a:t>
            </a:r>
            <a:r>
              <a:rPr lang="ru-RU" dirty="0"/>
              <a:t> </a:t>
            </a:r>
            <a:r>
              <a:rPr lang="ru-RU" dirty="0" err="1"/>
              <a:t>виговоритися</a:t>
            </a:r>
            <a:r>
              <a:rPr lang="ru-RU" dirty="0"/>
              <a:t>. Запитайте: «На </a:t>
            </a:r>
            <a:r>
              <a:rPr lang="ru-RU" dirty="0" err="1"/>
              <a:t>що</a:t>
            </a:r>
            <a:r>
              <a:rPr lang="ru-RU" dirty="0"/>
              <a:t> схожий </a:t>
            </a:r>
            <a:r>
              <a:rPr lang="ru-RU" dirty="0" err="1"/>
              <a:t>твій</a:t>
            </a:r>
            <a:r>
              <a:rPr lang="ru-RU" dirty="0"/>
              <a:t> страх?», «Де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мешкає</a:t>
            </a:r>
            <a:r>
              <a:rPr lang="ru-RU" dirty="0"/>
              <a:t>?».</a:t>
            </a:r>
          </a:p>
          <a:p>
            <a:r>
              <a:rPr lang="ru-RU" b="1" dirty="0"/>
              <a:t>Будьте </a:t>
            </a:r>
            <a:r>
              <a:rPr lang="ru-RU" b="1" dirty="0" err="1"/>
              <a:t>поруч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дитина</a:t>
            </a:r>
            <a:r>
              <a:rPr lang="ru-RU" dirty="0"/>
              <a:t> </a:t>
            </a:r>
            <a:r>
              <a:rPr lang="ru-RU" dirty="0" err="1"/>
              <a:t>боїться</a:t>
            </a:r>
            <a:r>
              <a:rPr lang="ru-RU" dirty="0"/>
              <a:t> </a:t>
            </a:r>
            <a:r>
              <a:rPr lang="ru-RU" dirty="0" err="1"/>
              <a:t>темряви</a:t>
            </a:r>
            <a:r>
              <a:rPr lang="ru-RU" dirty="0"/>
              <a:t>, побудьте з нею, </a:t>
            </a:r>
            <a:r>
              <a:rPr lang="ru-RU" dirty="0" err="1"/>
              <a:t>поки</a:t>
            </a:r>
            <a:r>
              <a:rPr lang="ru-RU" dirty="0"/>
              <a:t> вона </a:t>
            </a:r>
            <a:r>
              <a:rPr lang="ru-RU" dirty="0" err="1"/>
              <a:t>засне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залиште</a:t>
            </a:r>
            <a:r>
              <a:rPr lang="ru-RU" dirty="0"/>
              <a:t> </a:t>
            </a:r>
            <a:r>
              <a:rPr lang="ru-RU" dirty="0" err="1"/>
              <a:t>нічник</a:t>
            </a:r>
            <a:r>
              <a:rPr lang="ru-RU" dirty="0"/>
              <a:t>.</a:t>
            </a:r>
          </a:p>
          <a:p>
            <a:r>
              <a:rPr lang="ru-RU" b="1" dirty="0" err="1"/>
              <a:t>Уникайте</a:t>
            </a:r>
            <a:r>
              <a:rPr lang="ru-RU" b="1" dirty="0"/>
              <a:t> </a:t>
            </a:r>
            <a:r>
              <a:rPr lang="ru-RU" b="1" dirty="0" err="1"/>
              <a:t>залякувань</a:t>
            </a:r>
            <a:r>
              <a:rPr lang="ru-RU" b="1" dirty="0"/>
              <a:t> </a:t>
            </a:r>
            <a:r>
              <a:rPr lang="ru-RU" dirty="0"/>
              <a:t>- не </a:t>
            </a:r>
            <a:r>
              <a:rPr lang="ru-RU" dirty="0" err="1"/>
              <a:t>використовуйте</a:t>
            </a:r>
            <a:r>
              <a:rPr lang="ru-RU" dirty="0"/>
              <a:t> </a:t>
            </a:r>
            <a:r>
              <a:rPr lang="ru-RU" dirty="0" err="1"/>
              <a:t>фрази</a:t>
            </a:r>
            <a:r>
              <a:rPr lang="ru-RU" dirty="0"/>
              <a:t> на </a:t>
            </a:r>
            <a:r>
              <a:rPr lang="ru-RU" dirty="0" err="1"/>
              <a:t>кшталт</a:t>
            </a:r>
            <a:r>
              <a:rPr lang="ru-RU" dirty="0"/>
              <a:t> «</a:t>
            </a:r>
            <a:r>
              <a:rPr lang="ru-RU" dirty="0" err="1"/>
              <a:t>Прийде</a:t>
            </a:r>
            <a:r>
              <a:rPr lang="ru-RU" dirty="0"/>
              <a:t> бабай і </a:t>
            </a:r>
            <a:r>
              <a:rPr lang="ru-RU" dirty="0" err="1"/>
              <a:t>забере</a:t>
            </a:r>
            <a:r>
              <a:rPr lang="ru-RU" dirty="0"/>
              <a:t> тебе».</a:t>
            </a:r>
          </a:p>
          <a:p>
            <a:r>
              <a:rPr lang="ru-RU" b="1" dirty="0" err="1"/>
              <a:t>Створюйте</a:t>
            </a:r>
            <a:r>
              <a:rPr lang="ru-RU" b="1" dirty="0"/>
              <a:t> </a:t>
            </a:r>
            <a:r>
              <a:rPr lang="ru-RU" b="1" dirty="0" err="1"/>
              <a:t>безпеку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чіткий</a:t>
            </a:r>
            <a:r>
              <a:rPr lang="ru-RU" dirty="0"/>
              <a:t> режим дня та </a:t>
            </a:r>
            <a:r>
              <a:rPr lang="ru-RU" dirty="0" err="1"/>
              <a:t>спокійна</a:t>
            </a:r>
            <a:r>
              <a:rPr lang="ru-RU" dirty="0"/>
              <a:t> атмосфера </a:t>
            </a:r>
            <a:r>
              <a:rPr lang="ru-RU" dirty="0" err="1"/>
              <a:t>вдома</a:t>
            </a:r>
            <a:r>
              <a:rPr lang="ru-RU" dirty="0"/>
              <a:t> </a:t>
            </a:r>
            <a:r>
              <a:rPr lang="ru-RU" dirty="0" err="1"/>
              <a:t>знижують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тривожності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837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4FDC1D-5D52-4DE6-A5AE-ED74E991A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1976" y="666750"/>
            <a:ext cx="4299394" cy="5374611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Ігри, що допомагають </a:t>
            </a:r>
          </a:p>
          <a:p>
            <a:pPr marL="0" indent="0" algn="ctr">
              <a:buNone/>
            </a:pPr>
            <a:r>
              <a:rPr lang="uk-UA" b="1" dirty="0"/>
              <a:t>перемогти страх</a:t>
            </a:r>
          </a:p>
          <a:p>
            <a:r>
              <a:rPr lang="uk-UA" b="1" dirty="0"/>
              <a:t>Малювання</a:t>
            </a:r>
            <a:r>
              <a:rPr lang="uk-UA" dirty="0"/>
              <a:t> - запропонуйте намалювати страх, а потім зробити його смішним (домалювати </a:t>
            </a:r>
            <a:r>
              <a:rPr lang="uk-UA"/>
              <a:t>бантик монстру) </a:t>
            </a:r>
            <a:r>
              <a:rPr lang="uk-UA" dirty="0"/>
              <a:t>або «замкнути» у намальовану клітку.</a:t>
            </a:r>
          </a:p>
          <a:p>
            <a:r>
              <a:rPr lang="uk-UA" b="1" dirty="0"/>
              <a:t>Ляльковий театр </a:t>
            </a:r>
            <a:r>
              <a:rPr lang="uk-UA" dirty="0"/>
              <a:t>- розіграйте сценку, де улюблена іграшка спочатку боїться, а потім успішно долає перешкоду.</a:t>
            </a:r>
          </a:p>
          <a:p>
            <a:r>
              <a:rPr lang="uk-UA" b="1" dirty="0" err="1"/>
              <a:t>Казкотерапія</a:t>
            </a:r>
            <a:r>
              <a:rPr lang="uk-UA" dirty="0"/>
              <a:t> - складіть разом казку про хороброго хлопчика/дівчинку (прототип дитини), які перемогли злого чарівника.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17AF99-9E14-4965-8A1A-68B784FE5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5330" y="666751"/>
            <a:ext cx="4184034" cy="4345912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Коли варто звернутися до психолога?</a:t>
            </a:r>
          </a:p>
          <a:p>
            <a:r>
              <a:rPr lang="uk-UA" dirty="0"/>
              <a:t>Страх заважає дитині їсти, спати або спілкуватися з однолітками.</a:t>
            </a:r>
          </a:p>
          <a:p>
            <a:r>
              <a:rPr lang="uk-UA" dirty="0"/>
              <a:t>З'явилися нав’язливі рухи (гризіння нігтів, тики) або нічне нетримання сечі.</a:t>
            </a:r>
          </a:p>
          <a:p>
            <a:r>
              <a:rPr lang="uk-UA" dirty="0"/>
              <a:t>Страх став постійним і не минає протягом тривалого часу.</a:t>
            </a:r>
          </a:p>
        </p:txBody>
      </p:sp>
    </p:spTree>
    <p:extLst>
      <p:ext uri="{BB962C8B-B14F-4D97-AF65-F5344CB8AC3E}">
        <p14:creationId xmlns:p14="http://schemas.microsoft.com/office/powerpoint/2010/main" val="278929175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306</Words>
  <Application>Microsoft Office PowerPoint</Application>
  <PresentationFormat>Широкоэкранный</PresentationFormat>
  <Paragraphs>22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Аспект</vt:lpstr>
      <vt:lpstr>Дитячі страхи: Зрозуміти. Підтримати. Подолати. Страх — це природна емоція, така ж важлива, як радість чи сум. Дитина, яка нормально розвивається, повинна чогось боятися,  адже це механізм захисту.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Дитячі страхи: Зрозуміти. Підтримати. Подолати. Страх — це природна емоція, така ж важлива, як радість чи сум. Дитина, яка нормально розвивається, повинна чогось боятися, адже це механізм захисту.</dc:title>
  <dc:creator>Yulya</dc:creator>
  <cp:lastModifiedBy>Yulya</cp:lastModifiedBy>
  <cp:revision>6</cp:revision>
  <dcterms:created xsi:type="dcterms:W3CDTF">2026-02-11T07:26:17Z</dcterms:created>
  <dcterms:modified xsi:type="dcterms:W3CDTF">2026-02-11T07:44:04Z</dcterms:modified>
</cp:coreProperties>
</file>